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0" d="100"/>
          <a:sy n="70" d="100"/>
        </p:scale>
        <p:origin x="660"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B2B5731-E237-4C84-AF58-0AC8D16E3B76}" type="datetimeFigureOut">
              <a:rPr lang="en-US" smtClean="0"/>
              <a:t>09/07/2019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2AC3ECB-B72A-41D4-9061-11A067224F18}" type="slidenum">
              <a:rPr lang="en-US" smtClean="0"/>
              <a:t>‹#›</a:t>
            </a:fld>
            <a:endParaRPr lang="en-US"/>
          </a:p>
        </p:txBody>
      </p:sp>
    </p:spTree>
    <p:extLst>
      <p:ext uri="{BB962C8B-B14F-4D97-AF65-F5344CB8AC3E}">
        <p14:creationId xmlns:p14="http://schemas.microsoft.com/office/powerpoint/2010/main" val="6469581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B2B5731-E237-4C84-AF58-0AC8D16E3B76}" type="datetimeFigureOut">
              <a:rPr lang="en-US" smtClean="0"/>
              <a:t>09/07/2019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2AC3ECB-B72A-41D4-9061-11A067224F18}" type="slidenum">
              <a:rPr lang="en-US" smtClean="0"/>
              <a:t>‹#›</a:t>
            </a:fld>
            <a:endParaRPr lang="en-US"/>
          </a:p>
        </p:txBody>
      </p:sp>
    </p:spTree>
    <p:extLst>
      <p:ext uri="{BB962C8B-B14F-4D97-AF65-F5344CB8AC3E}">
        <p14:creationId xmlns:p14="http://schemas.microsoft.com/office/powerpoint/2010/main" val="97022053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B2B5731-E237-4C84-AF58-0AC8D16E3B76}" type="datetimeFigureOut">
              <a:rPr lang="en-US" smtClean="0"/>
              <a:t>09/07/2019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2AC3ECB-B72A-41D4-9061-11A067224F18}" type="slidenum">
              <a:rPr lang="en-US" smtClean="0"/>
              <a:t>‹#›</a:t>
            </a:fld>
            <a:endParaRPr lang="en-US"/>
          </a:p>
        </p:txBody>
      </p:sp>
    </p:spTree>
    <p:extLst>
      <p:ext uri="{BB962C8B-B14F-4D97-AF65-F5344CB8AC3E}">
        <p14:creationId xmlns:p14="http://schemas.microsoft.com/office/powerpoint/2010/main" val="17966442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B2B5731-E237-4C84-AF58-0AC8D16E3B76}" type="datetimeFigureOut">
              <a:rPr lang="en-US" smtClean="0"/>
              <a:t>09/07/2019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2AC3ECB-B72A-41D4-9061-11A067224F18}" type="slidenum">
              <a:rPr lang="en-US" smtClean="0"/>
              <a:t>‹#›</a:t>
            </a:fld>
            <a:endParaRPr lang="en-US"/>
          </a:p>
        </p:txBody>
      </p:sp>
    </p:spTree>
    <p:extLst>
      <p:ext uri="{BB962C8B-B14F-4D97-AF65-F5344CB8AC3E}">
        <p14:creationId xmlns:p14="http://schemas.microsoft.com/office/powerpoint/2010/main" val="285398703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7B2B5731-E237-4C84-AF58-0AC8D16E3B76}" type="datetimeFigureOut">
              <a:rPr lang="en-US" smtClean="0"/>
              <a:t>09/07/2019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2AC3ECB-B72A-41D4-9061-11A067224F18}" type="slidenum">
              <a:rPr lang="en-US" smtClean="0"/>
              <a:t>‹#›</a:t>
            </a:fld>
            <a:endParaRPr lang="en-US"/>
          </a:p>
        </p:txBody>
      </p:sp>
    </p:spTree>
    <p:extLst>
      <p:ext uri="{BB962C8B-B14F-4D97-AF65-F5344CB8AC3E}">
        <p14:creationId xmlns:p14="http://schemas.microsoft.com/office/powerpoint/2010/main" val="226286909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B2B5731-E237-4C84-AF58-0AC8D16E3B76}" type="datetimeFigureOut">
              <a:rPr lang="en-US" smtClean="0"/>
              <a:t>09/07/2019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2AC3ECB-B72A-41D4-9061-11A067224F18}" type="slidenum">
              <a:rPr lang="en-US" smtClean="0"/>
              <a:t>‹#›</a:t>
            </a:fld>
            <a:endParaRPr lang="en-US"/>
          </a:p>
        </p:txBody>
      </p:sp>
    </p:spTree>
    <p:extLst>
      <p:ext uri="{BB962C8B-B14F-4D97-AF65-F5344CB8AC3E}">
        <p14:creationId xmlns:p14="http://schemas.microsoft.com/office/powerpoint/2010/main" val="269751899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B2B5731-E237-4C84-AF58-0AC8D16E3B76}" type="datetimeFigureOut">
              <a:rPr lang="en-US" smtClean="0"/>
              <a:t>09/07/2019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2AC3ECB-B72A-41D4-9061-11A067224F18}" type="slidenum">
              <a:rPr lang="en-US" smtClean="0"/>
              <a:t>‹#›</a:t>
            </a:fld>
            <a:endParaRPr lang="en-US"/>
          </a:p>
        </p:txBody>
      </p:sp>
    </p:spTree>
    <p:extLst>
      <p:ext uri="{BB962C8B-B14F-4D97-AF65-F5344CB8AC3E}">
        <p14:creationId xmlns:p14="http://schemas.microsoft.com/office/powerpoint/2010/main" val="307790418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B2B5731-E237-4C84-AF58-0AC8D16E3B76}" type="datetimeFigureOut">
              <a:rPr lang="en-US" smtClean="0"/>
              <a:t>09/07/2019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2AC3ECB-B72A-41D4-9061-11A067224F18}" type="slidenum">
              <a:rPr lang="en-US" smtClean="0"/>
              <a:t>‹#›</a:t>
            </a:fld>
            <a:endParaRPr lang="en-US"/>
          </a:p>
        </p:txBody>
      </p:sp>
    </p:spTree>
    <p:extLst>
      <p:ext uri="{BB962C8B-B14F-4D97-AF65-F5344CB8AC3E}">
        <p14:creationId xmlns:p14="http://schemas.microsoft.com/office/powerpoint/2010/main" val="27220798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B2B5731-E237-4C84-AF58-0AC8D16E3B76}" type="datetimeFigureOut">
              <a:rPr lang="en-US" smtClean="0"/>
              <a:t>09/07/2019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2AC3ECB-B72A-41D4-9061-11A067224F18}" type="slidenum">
              <a:rPr lang="en-US" smtClean="0"/>
              <a:t>‹#›</a:t>
            </a:fld>
            <a:endParaRPr lang="en-US"/>
          </a:p>
        </p:txBody>
      </p:sp>
    </p:spTree>
    <p:extLst>
      <p:ext uri="{BB962C8B-B14F-4D97-AF65-F5344CB8AC3E}">
        <p14:creationId xmlns:p14="http://schemas.microsoft.com/office/powerpoint/2010/main" val="274030129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p:txBody>
          <a:bodyPr/>
          <a:lstStyle/>
          <a:p>
            <a:fld id="{7B2B5731-E237-4C84-AF58-0AC8D16E3B76}" type="datetimeFigureOut">
              <a:rPr lang="en-US" smtClean="0"/>
              <a:t>09/07/2019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2AC3ECB-B72A-41D4-9061-11A067224F18}" type="slidenum">
              <a:rPr lang="en-US" smtClean="0"/>
              <a:t>‹#›</a:t>
            </a:fld>
            <a:endParaRPr lang="en-US"/>
          </a:p>
        </p:txBody>
      </p:sp>
    </p:spTree>
    <p:extLst>
      <p:ext uri="{BB962C8B-B14F-4D97-AF65-F5344CB8AC3E}">
        <p14:creationId xmlns:p14="http://schemas.microsoft.com/office/powerpoint/2010/main" val="415911665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p:txBody>
          <a:bodyPr/>
          <a:lstStyle/>
          <a:p>
            <a:fld id="{7B2B5731-E237-4C84-AF58-0AC8D16E3B76}" type="datetimeFigureOut">
              <a:rPr lang="en-US" smtClean="0"/>
              <a:t>09/07/2019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2AC3ECB-B72A-41D4-9061-11A067224F18}" type="slidenum">
              <a:rPr lang="en-US" smtClean="0"/>
              <a:t>‹#›</a:t>
            </a:fld>
            <a:endParaRPr lang="en-US"/>
          </a:p>
        </p:txBody>
      </p:sp>
    </p:spTree>
    <p:extLst>
      <p:ext uri="{BB962C8B-B14F-4D97-AF65-F5344CB8AC3E}">
        <p14:creationId xmlns:p14="http://schemas.microsoft.com/office/powerpoint/2010/main" val="26016876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Autofit/>
          </a:bodyPr>
          <a:lstStyle/>
          <a:p>
            <a:r>
              <a:rPr lang="en-US" dirty="0" smtClean="0"/>
              <a:t>Click to edit Master title style</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B2B5731-E237-4C84-AF58-0AC8D16E3B76}" type="datetimeFigureOut">
              <a:rPr lang="en-US" smtClean="0"/>
              <a:t>09/07/2019</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2AC3ECB-B72A-41D4-9061-11A067224F18}" type="slidenum">
              <a:rPr lang="en-US" smtClean="0"/>
              <a:t>‹#›</a:t>
            </a:fld>
            <a:endParaRPr lang="en-US"/>
          </a:p>
        </p:txBody>
      </p:sp>
    </p:spTree>
    <p:extLst>
      <p:ext uri="{BB962C8B-B14F-4D97-AF65-F5344CB8AC3E}">
        <p14:creationId xmlns:p14="http://schemas.microsoft.com/office/powerpoint/2010/main" val="102957351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7000" kern="1200">
          <a:solidFill>
            <a:schemeClr val="tx1"/>
          </a:solidFill>
          <a:latin typeface="Stencil" panose="040409050D0802020404" pitchFamily="82" charset="0"/>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800" kern="1200">
          <a:solidFill>
            <a:schemeClr val="tx1"/>
          </a:solidFill>
          <a:latin typeface="Arial Narrow" panose="020B0606020202030204" pitchFamily="34" charset="0"/>
          <a:ea typeface="Verdana" panose="020B0604030504040204" pitchFamily="34" charset="0"/>
          <a:cs typeface="Verdana" panose="020B060403050404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800" kern="1200">
          <a:solidFill>
            <a:schemeClr val="tx1"/>
          </a:solidFill>
          <a:latin typeface="Arial Narrow" panose="020B0606020202030204" pitchFamily="34" charset="0"/>
          <a:ea typeface="Verdana" panose="020B0604030504040204" pitchFamily="34" charset="0"/>
          <a:cs typeface="Verdana" panose="020B0604030504040204" pitchFamily="34" charset="0"/>
        </a:defRPr>
      </a:lvl2pPr>
      <a:lvl3pPr marL="1143000" indent="-228600" algn="l" defTabSz="914400" rtl="0" eaLnBrk="1" latinLnBrk="0" hangingPunct="1">
        <a:lnSpc>
          <a:spcPct val="90000"/>
        </a:lnSpc>
        <a:spcBef>
          <a:spcPts val="500"/>
        </a:spcBef>
        <a:buFont typeface="Arial" panose="020B0604020202020204" pitchFamily="34" charset="0"/>
        <a:buChar char="•"/>
        <a:defRPr sz="800" kern="1200">
          <a:solidFill>
            <a:schemeClr val="tx1"/>
          </a:solidFill>
          <a:latin typeface="Arial Narrow" panose="020B0606020202030204" pitchFamily="34" charset="0"/>
          <a:ea typeface="Verdana" panose="020B0604030504040204" pitchFamily="34" charset="0"/>
          <a:cs typeface="Verdana" panose="020B0604030504040204" pitchFamily="34" charset="0"/>
        </a:defRPr>
      </a:lvl3pPr>
      <a:lvl4pPr marL="1600200" indent="-228600" algn="l" defTabSz="914400" rtl="0" eaLnBrk="1" latinLnBrk="0" hangingPunct="1">
        <a:lnSpc>
          <a:spcPct val="90000"/>
        </a:lnSpc>
        <a:spcBef>
          <a:spcPts val="500"/>
        </a:spcBef>
        <a:buFont typeface="Arial" panose="020B0604020202020204" pitchFamily="34" charset="0"/>
        <a:buChar char="•"/>
        <a:defRPr sz="800" kern="1200">
          <a:solidFill>
            <a:schemeClr val="tx1"/>
          </a:solidFill>
          <a:latin typeface="Arial Narrow" panose="020B0606020202030204" pitchFamily="34" charset="0"/>
          <a:ea typeface="Verdana" panose="020B0604030504040204" pitchFamily="34" charset="0"/>
          <a:cs typeface="Verdana" panose="020B0604030504040204" pitchFamily="34" charset="0"/>
        </a:defRPr>
      </a:lvl4pPr>
      <a:lvl5pPr marL="2057400" indent="-228600" algn="l" defTabSz="914400" rtl="0" eaLnBrk="1" latinLnBrk="0" hangingPunct="1">
        <a:lnSpc>
          <a:spcPct val="90000"/>
        </a:lnSpc>
        <a:spcBef>
          <a:spcPts val="500"/>
        </a:spcBef>
        <a:buFont typeface="Arial" panose="020B0604020202020204" pitchFamily="34" charset="0"/>
        <a:buChar char="•"/>
        <a:defRPr sz="800" kern="1200">
          <a:solidFill>
            <a:schemeClr val="tx1"/>
          </a:solidFill>
          <a:latin typeface="Arial Narrow" panose="020B0606020202030204" pitchFamily="34" charset="0"/>
          <a:ea typeface="Verdana" panose="020B0604030504040204" pitchFamily="34" charset="0"/>
          <a:cs typeface="Verdana" panose="020B060403050404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Fishing in Uganda</a:t>
            </a:r>
            <a:endParaRPr lang="en-US" dirty="0"/>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168836214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Aquaculture:</a:t>
            </a:r>
            <a:endParaRPr lang="en-US" dirty="0"/>
          </a:p>
        </p:txBody>
      </p:sp>
      <p:sp>
        <p:nvSpPr>
          <p:cNvPr id="3" name="Content Placeholder 2"/>
          <p:cNvSpPr>
            <a:spLocks noGrp="1"/>
          </p:cNvSpPr>
          <p:nvPr>
            <p:ph idx="1"/>
          </p:nvPr>
        </p:nvSpPr>
        <p:spPr/>
        <p:txBody>
          <a:bodyPr/>
          <a:lstStyle/>
          <a:p>
            <a:pPr marL="0" indent="0">
              <a:lnSpc>
                <a:spcPct val="100000"/>
              </a:lnSpc>
              <a:buNone/>
            </a:pPr>
            <a:r>
              <a:rPr lang="en-US" dirty="0"/>
              <a:t>The Ugandan fisheries sector is important in terms of employment, poverty reduction and foreign exchange revenues. Fishing is one of the major economic activities. Lakes, rivers and swamps account for 44,000 km2 of Uganda’s surface area of 241,000 km2. Fish activities are mainly carried out in open water sources and provide a livelihood to many people in Uganda.</a:t>
            </a:r>
            <a:endParaRPr lang="en-US" b="1" dirty="0"/>
          </a:p>
        </p:txBody>
      </p:sp>
    </p:spTree>
    <p:extLst>
      <p:ext uri="{BB962C8B-B14F-4D97-AF65-F5344CB8AC3E}">
        <p14:creationId xmlns:p14="http://schemas.microsoft.com/office/powerpoint/2010/main" val="152784685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Types of fish harvested in Uganda:</a:t>
            </a:r>
            <a:endParaRPr lang="en-US" dirty="0"/>
          </a:p>
        </p:txBody>
      </p:sp>
      <p:sp>
        <p:nvSpPr>
          <p:cNvPr id="3" name="Content Placeholder 2"/>
          <p:cNvSpPr>
            <a:spLocks noGrp="1"/>
          </p:cNvSpPr>
          <p:nvPr>
            <p:ph idx="1"/>
          </p:nvPr>
        </p:nvSpPr>
        <p:spPr/>
        <p:txBody>
          <a:bodyPr>
            <a:normAutofit/>
          </a:bodyPr>
          <a:lstStyle/>
          <a:p>
            <a:r>
              <a:rPr lang="en-US" dirty="0"/>
              <a:t>Nile perch locally known as "</a:t>
            </a:r>
            <a:r>
              <a:rPr lang="en-US" dirty="0" err="1"/>
              <a:t>Empuuta</a:t>
            </a:r>
            <a:r>
              <a:rPr lang="en-US" dirty="0"/>
              <a:t>"</a:t>
            </a:r>
          </a:p>
          <a:p>
            <a:r>
              <a:rPr lang="en-US" dirty="0" err="1"/>
              <a:t>Singidia</a:t>
            </a:r>
            <a:r>
              <a:rPr lang="en-US" dirty="0"/>
              <a:t> tilapia locally known as "</a:t>
            </a:r>
            <a:r>
              <a:rPr lang="en-US" dirty="0" err="1"/>
              <a:t>Engege</a:t>
            </a:r>
            <a:r>
              <a:rPr lang="en-US" dirty="0"/>
              <a:t>"</a:t>
            </a:r>
          </a:p>
          <a:p>
            <a:r>
              <a:rPr lang="en-US" dirty="0"/>
              <a:t>Nile tilapia</a:t>
            </a:r>
          </a:p>
          <a:p>
            <a:r>
              <a:rPr lang="en-US" dirty="0"/>
              <a:t>Catfish locally known as "</a:t>
            </a:r>
            <a:r>
              <a:rPr lang="en-US" dirty="0" err="1"/>
              <a:t>Semutundu</a:t>
            </a:r>
            <a:r>
              <a:rPr lang="en-US" dirty="0" smtClean="0"/>
              <a:t>"</a:t>
            </a:r>
            <a:endParaRPr lang="en-US" dirty="0"/>
          </a:p>
          <a:p>
            <a:r>
              <a:rPr lang="en-US" dirty="0"/>
              <a:t>Silver fish (fish) locally known as "</a:t>
            </a:r>
            <a:r>
              <a:rPr lang="en-US" dirty="0" err="1"/>
              <a:t>Mukene</a:t>
            </a:r>
            <a:r>
              <a:rPr lang="en-US" dirty="0" smtClean="0"/>
              <a:t>"</a:t>
            </a:r>
            <a:endParaRPr lang="en-US" dirty="0"/>
          </a:p>
          <a:p>
            <a:r>
              <a:rPr lang="en-US" dirty="0"/>
              <a:t>Lungfish locally known as "</a:t>
            </a:r>
            <a:r>
              <a:rPr lang="en-US" dirty="0" err="1"/>
              <a:t>Emmamba</a:t>
            </a:r>
            <a:r>
              <a:rPr lang="en-US" dirty="0"/>
              <a:t>"</a:t>
            </a:r>
          </a:p>
          <a:p>
            <a:r>
              <a:rPr lang="en-US" dirty="0"/>
              <a:t>Eels locally known as "</a:t>
            </a:r>
            <a:r>
              <a:rPr lang="en-US" dirty="0" err="1"/>
              <a:t>Ensonzi</a:t>
            </a:r>
            <a:r>
              <a:rPr lang="en-US" dirty="0"/>
              <a:t>"</a:t>
            </a:r>
          </a:p>
          <a:p>
            <a:r>
              <a:rPr lang="en-US" dirty="0"/>
              <a:t>Sprat locally known as "</a:t>
            </a:r>
            <a:r>
              <a:rPr lang="en-US" dirty="0" err="1"/>
              <a:t>Enkejje</a:t>
            </a:r>
            <a:r>
              <a:rPr lang="en-US" dirty="0"/>
              <a:t>"</a:t>
            </a:r>
          </a:p>
          <a:p>
            <a:r>
              <a:rPr lang="en-US" dirty="0"/>
              <a:t>Clarias locally known as "</a:t>
            </a:r>
            <a:r>
              <a:rPr lang="en-US" dirty="0" err="1"/>
              <a:t>Emalle</a:t>
            </a:r>
            <a:r>
              <a:rPr lang="en-US" dirty="0"/>
              <a:t>"</a:t>
            </a:r>
          </a:p>
          <a:p>
            <a:endParaRPr lang="en-US" dirty="0"/>
          </a:p>
        </p:txBody>
      </p:sp>
    </p:spTree>
    <p:extLst>
      <p:ext uri="{BB962C8B-B14F-4D97-AF65-F5344CB8AC3E}">
        <p14:creationId xmlns:p14="http://schemas.microsoft.com/office/powerpoint/2010/main" val="26799936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Contribution to the economy</a:t>
            </a:r>
            <a:endParaRPr lang="en-US" dirty="0"/>
          </a:p>
        </p:txBody>
      </p:sp>
      <p:sp>
        <p:nvSpPr>
          <p:cNvPr id="3" name="Content Placeholder 2"/>
          <p:cNvSpPr>
            <a:spLocks noGrp="1"/>
          </p:cNvSpPr>
          <p:nvPr>
            <p:ph idx="1"/>
          </p:nvPr>
        </p:nvSpPr>
        <p:spPr/>
        <p:txBody>
          <a:bodyPr>
            <a:normAutofit/>
          </a:bodyPr>
          <a:lstStyle/>
          <a:p>
            <a:pPr marL="0" indent="0">
              <a:buNone/>
            </a:pPr>
            <a:r>
              <a:rPr lang="en-US" dirty="0"/>
              <a:t>There are three types of aquaculture practiced in Uganda and they differ according to the market and type of farmer and their contribution to overall fish production. The first category is that of rural aquaculture which is practiced basically for subsistence. It is a low or no input system largely dependent on the public sector and friendly farmers for fish seed and advice. From this segment has emerged the small-scale aquaculture. This category is carried out by what the Department terms as small-scale progressive fish farmers. Their aim is to produce fish for income generation and some for household animal protein requirements. The third category is that of 'emerging commercial fish </a:t>
            </a:r>
          </a:p>
        </p:txBody>
      </p:sp>
    </p:spTree>
    <p:extLst>
      <p:ext uri="{BB962C8B-B14F-4D97-AF65-F5344CB8AC3E}">
        <p14:creationId xmlns:p14="http://schemas.microsoft.com/office/powerpoint/2010/main" val="172784215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Reflection of fishing statistics</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053898294"/>
              </p:ext>
            </p:extLst>
          </p:nvPr>
        </p:nvGraphicFramePr>
        <p:xfrm>
          <a:off x="0" y="1866326"/>
          <a:ext cx="8412480" cy="1828800"/>
        </p:xfrm>
        <a:graphic>
          <a:graphicData uri="http://schemas.openxmlformats.org/drawingml/2006/table">
            <a:tbl>
              <a:tblPr firstRow="1" bandRow="1">
                <a:tableStyleId>{5C22544A-7EE6-4342-B048-85BDC9FD1C3A}</a:tableStyleId>
              </a:tblPr>
              <a:tblGrid>
                <a:gridCol w="2103120">
                  <a:extLst>
                    <a:ext uri="{9D8B030D-6E8A-4147-A177-3AD203B41FA5}">
                      <a16:colId xmlns:a16="http://schemas.microsoft.com/office/drawing/2014/main" val="3178403826"/>
                    </a:ext>
                  </a:extLst>
                </a:gridCol>
                <a:gridCol w="2103120">
                  <a:extLst>
                    <a:ext uri="{9D8B030D-6E8A-4147-A177-3AD203B41FA5}">
                      <a16:colId xmlns:a16="http://schemas.microsoft.com/office/drawing/2014/main" val="2181887460"/>
                    </a:ext>
                  </a:extLst>
                </a:gridCol>
                <a:gridCol w="2103120">
                  <a:extLst>
                    <a:ext uri="{9D8B030D-6E8A-4147-A177-3AD203B41FA5}">
                      <a16:colId xmlns:a16="http://schemas.microsoft.com/office/drawing/2014/main" val="1782932262"/>
                    </a:ext>
                  </a:extLst>
                </a:gridCol>
                <a:gridCol w="2103120">
                  <a:extLst>
                    <a:ext uri="{9D8B030D-6E8A-4147-A177-3AD203B41FA5}">
                      <a16:colId xmlns:a16="http://schemas.microsoft.com/office/drawing/2014/main" val="3930820201"/>
                    </a:ext>
                  </a:extLst>
                </a:gridCol>
              </a:tblGrid>
              <a:tr h="274320">
                <a:tc>
                  <a:txBody>
                    <a:bodyPr/>
                    <a:lstStyle/>
                    <a:p>
                      <a:r>
                        <a:rPr lang="en-US" dirty="0" smtClean="0"/>
                        <a:t>Water body</a:t>
                      </a:r>
                      <a:endParaRPr lang="en-US" dirty="0"/>
                    </a:p>
                  </a:txBody>
                  <a:tcPr anchor="ctr"/>
                </a:tc>
                <a:tc>
                  <a:txBody>
                    <a:bodyPr/>
                    <a:lstStyle/>
                    <a:p>
                      <a:r>
                        <a:rPr lang="en-US" dirty="0" smtClean="0"/>
                        <a:t>Number of </a:t>
                      </a:r>
                      <a:r>
                        <a:rPr lang="en-US" dirty="0" err="1" smtClean="0"/>
                        <a:t>licences</a:t>
                      </a:r>
                      <a:endParaRPr lang="en-US" dirty="0"/>
                    </a:p>
                  </a:txBody>
                  <a:tcPr anchor="ctr"/>
                </a:tc>
                <a:tc>
                  <a:txBody>
                    <a:bodyPr/>
                    <a:lstStyle/>
                    <a:p>
                      <a:r>
                        <a:rPr lang="en-US" dirty="0" smtClean="0"/>
                        <a:t>Max. nets</a:t>
                      </a:r>
                      <a:r>
                        <a:rPr lang="en-US" baseline="0" dirty="0" smtClean="0"/>
                        <a:t> / boat</a:t>
                      </a:r>
                      <a:endParaRPr lang="en-US" dirty="0"/>
                    </a:p>
                  </a:txBody>
                  <a:tcPr anchor="ctr"/>
                </a:tc>
                <a:tc>
                  <a:txBody>
                    <a:bodyPr/>
                    <a:lstStyle/>
                    <a:p>
                      <a:r>
                        <a:rPr lang="en-US" dirty="0" smtClean="0"/>
                        <a:t>No. landing sites</a:t>
                      </a:r>
                      <a:endParaRPr lang="en-US" dirty="0"/>
                    </a:p>
                  </a:txBody>
                  <a:tcPr anchor="ctr"/>
                </a:tc>
                <a:extLst>
                  <a:ext uri="{0D108BD9-81ED-4DB2-BD59-A6C34878D82A}">
                    <a16:rowId xmlns:a16="http://schemas.microsoft.com/office/drawing/2014/main" val="2960753159"/>
                  </a:ext>
                </a:extLst>
              </a:tr>
              <a:tr h="274320">
                <a:tc>
                  <a:txBody>
                    <a:bodyPr/>
                    <a:lstStyle/>
                    <a:p>
                      <a:r>
                        <a:rPr lang="en-US" dirty="0" smtClean="0"/>
                        <a:t>Lake Edward</a:t>
                      </a:r>
                      <a:endParaRPr lang="en-US" dirty="0"/>
                    </a:p>
                  </a:txBody>
                  <a:tcPr anchor="ctr"/>
                </a:tc>
                <a:tc>
                  <a:txBody>
                    <a:bodyPr/>
                    <a:lstStyle/>
                    <a:p>
                      <a:pPr algn="r"/>
                      <a:r>
                        <a:rPr lang="en-US" dirty="0" smtClean="0"/>
                        <a:t>208</a:t>
                      </a:r>
                      <a:endParaRPr lang="en-US" dirty="0"/>
                    </a:p>
                  </a:txBody>
                  <a:tcPr anchor="ctr"/>
                </a:tc>
                <a:tc>
                  <a:txBody>
                    <a:bodyPr/>
                    <a:lstStyle/>
                    <a:p>
                      <a:pPr algn="r"/>
                      <a:r>
                        <a:rPr lang="en-US" dirty="0" smtClean="0"/>
                        <a:t>10</a:t>
                      </a:r>
                      <a:endParaRPr lang="en-US" dirty="0"/>
                    </a:p>
                  </a:txBody>
                  <a:tcPr anchor="ctr"/>
                </a:tc>
                <a:tc>
                  <a:txBody>
                    <a:bodyPr/>
                    <a:lstStyle/>
                    <a:p>
                      <a:pPr algn="r"/>
                      <a:r>
                        <a:rPr lang="en-US" dirty="0" smtClean="0"/>
                        <a:t>5</a:t>
                      </a:r>
                      <a:endParaRPr lang="en-US" dirty="0"/>
                    </a:p>
                  </a:txBody>
                  <a:tcPr anchor="ctr"/>
                </a:tc>
                <a:extLst>
                  <a:ext uri="{0D108BD9-81ED-4DB2-BD59-A6C34878D82A}">
                    <a16:rowId xmlns:a16="http://schemas.microsoft.com/office/drawing/2014/main" val="1778197775"/>
                  </a:ext>
                </a:extLst>
              </a:tr>
              <a:tr h="274320">
                <a:tc>
                  <a:txBody>
                    <a:bodyPr/>
                    <a:lstStyle/>
                    <a:p>
                      <a:r>
                        <a:rPr lang="en-US" dirty="0" smtClean="0"/>
                        <a:t>Lake George</a:t>
                      </a:r>
                      <a:endParaRPr lang="en-US" dirty="0"/>
                    </a:p>
                  </a:txBody>
                  <a:tcPr anchor="ctr"/>
                </a:tc>
                <a:tc>
                  <a:txBody>
                    <a:bodyPr/>
                    <a:lstStyle/>
                    <a:p>
                      <a:pPr algn="r"/>
                      <a:r>
                        <a:rPr lang="en-US" dirty="0" smtClean="0"/>
                        <a:t>145</a:t>
                      </a:r>
                      <a:endParaRPr lang="en-US" dirty="0"/>
                    </a:p>
                  </a:txBody>
                  <a:tcPr anchor="ctr"/>
                </a:tc>
                <a:tc>
                  <a:txBody>
                    <a:bodyPr/>
                    <a:lstStyle/>
                    <a:p>
                      <a:pPr algn="r"/>
                      <a:r>
                        <a:rPr lang="en-US" dirty="0" smtClean="0"/>
                        <a:t>10</a:t>
                      </a:r>
                      <a:endParaRPr lang="en-US" dirty="0"/>
                    </a:p>
                  </a:txBody>
                  <a:tcPr anchor="ctr"/>
                </a:tc>
                <a:tc>
                  <a:txBody>
                    <a:bodyPr/>
                    <a:lstStyle/>
                    <a:p>
                      <a:pPr algn="r"/>
                      <a:r>
                        <a:rPr lang="en-US" dirty="0" smtClean="0"/>
                        <a:t>5</a:t>
                      </a:r>
                      <a:endParaRPr lang="en-US" dirty="0"/>
                    </a:p>
                  </a:txBody>
                  <a:tcPr anchor="ctr"/>
                </a:tc>
                <a:extLst>
                  <a:ext uri="{0D108BD9-81ED-4DB2-BD59-A6C34878D82A}">
                    <a16:rowId xmlns:a16="http://schemas.microsoft.com/office/drawing/2014/main" val="4018336653"/>
                  </a:ext>
                </a:extLst>
              </a:tr>
              <a:tr h="274320">
                <a:tc>
                  <a:txBody>
                    <a:bodyPr/>
                    <a:lstStyle/>
                    <a:p>
                      <a:r>
                        <a:rPr lang="en-US" dirty="0" err="1" smtClean="0"/>
                        <a:t>Kazinga</a:t>
                      </a:r>
                      <a:r>
                        <a:rPr lang="en-US" baseline="0" dirty="0" smtClean="0"/>
                        <a:t> </a:t>
                      </a:r>
                      <a:r>
                        <a:rPr lang="en-US" baseline="0" dirty="0" err="1" smtClean="0"/>
                        <a:t>chanell</a:t>
                      </a:r>
                      <a:endParaRPr lang="en-US" dirty="0"/>
                    </a:p>
                  </a:txBody>
                  <a:tcPr anchor="ctr"/>
                </a:tc>
                <a:tc>
                  <a:txBody>
                    <a:bodyPr/>
                    <a:lstStyle/>
                    <a:p>
                      <a:pPr algn="r"/>
                      <a:r>
                        <a:rPr lang="en-US" dirty="0" smtClean="0"/>
                        <a:t>44</a:t>
                      </a:r>
                      <a:endParaRPr lang="en-US" dirty="0"/>
                    </a:p>
                  </a:txBody>
                  <a:tcPr anchor="ctr"/>
                </a:tc>
                <a:tc>
                  <a:txBody>
                    <a:bodyPr/>
                    <a:lstStyle/>
                    <a:p>
                      <a:pPr algn="r"/>
                      <a:r>
                        <a:rPr lang="en-US" dirty="0" smtClean="0"/>
                        <a:t>10</a:t>
                      </a:r>
                      <a:endParaRPr lang="en-US" dirty="0"/>
                    </a:p>
                  </a:txBody>
                  <a:tcPr anchor="ctr"/>
                </a:tc>
                <a:tc>
                  <a:txBody>
                    <a:bodyPr/>
                    <a:lstStyle/>
                    <a:p>
                      <a:pPr algn="r"/>
                      <a:r>
                        <a:rPr lang="en-US" dirty="0" smtClean="0"/>
                        <a:t>2</a:t>
                      </a:r>
                      <a:endParaRPr lang="en-US" dirty="0"/>
                    </a:p>
                  </a:txBody>
                  <a:tcPr anchor="ctr"/>
                </a:tc>
                <a:extLst>
                  <a:ext uri="{0D108BD9-81ED-4DB2-BD59-A6C34878D82A}">
                    <a16:rowId xmlns:a16="http://schemas.microsoft.com/office/drawing/2014/main" val="1931193228"/>
                  </a:ext>
                </a:extLst>
              </a:tr>
              <a:tr h="274320">
                <a:tc>
                  <a:txBody>
                    <a:bodyPr/>
                    <a:lstStyle/>
                    <a:p>
                      <a:r>
                        <a:rPr lang="en-US" dirty="0" smtClean="0"/>
                        <a:t>Lake Victoria</a:t>
                      </a:r>
                      <a:endParaRPr lang="en-US" dirty="0"/>
                    </a:p>
                  </a:txBody>
                  <a:tcPr anchor="ctr"/>
                </a:tc>
                <a:tc>
                  <a:txBody>
                    <a:bodyPr/>
                    <a:lstStyle/>
                    <a:p>
                      <a:pPr algn="r"/>
                      <a:r>
                        <a:rPr lang="en-US" dirty="0" smtClean="0"/>
                        <a:t>1,500</a:t>
                      </a:r>
                      <a:endParaRPr lang="en-US" dirty="0"/>
                    </a:p>
                  </a:txBody>
                  <a:tcPr anchor="ctr"/>
                </a:tc>
                <a:tc>
                  <a:txBody>
                    <a:bodyPr/>
                    <a:lstStyle/>
                    <a:p>
                      <a:pPr algn="r"/>
                      <a:r>
                        <a:rPr lang="en-US" dirty="0" smtClean="0"/>
                        <a:t>10</a:t>
                      </a:r>
                      <a:endParaRPr lang="en-US" dirty="0"/>
                    </a:p>
                  </a:txBody>
                  <a:tcPr anchor="ctr"/>
                </a:tc>
                <a:tc>
                  <a:txBody>
                    <a:bodyPr/>
                    <a:lstStyle/>
                    <a:p>
                      <a:pPr algn="r"/>
                      <a:r>
                        <a:rPr lang="en-US" dirty="0" smtClean="0"/>
                        <a:t>291</a:t>
                      </a:r>
                      <a:endParaRPr lang="en-US" dirty="0"/>
                    </a:p>
                  </a:txBody>
                  <a:tcPr anchor="ctr"/>
                </a:tc>
                <a:extLst>
                  <a:ext uri="{0D108BD9-81ED-4DB2-BD59-A6C34878D82A}">
                    <a16:rowId xmlns:a16="http://schemas.microsoft.com/office/drawing/2014/main" val="3021660344"/>
                  </a:ext>
                </a:extLst>
              </a:tr>
            </a:tbl>
          </a:graphicData>
        </a:graphic>
      </p:graphicFrame>
    </p:spTree>
    <p:extLst>
      <p:ext uri="{BB962C8B-B14F-4D97-AF65-F5344CB8AC3E}">
        <p14:creationId xmlns:p14="http://schemas.microsoft.com/office/powerpoint/2010/main" val="80663516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32</TotalTime>
  <Words>235</Words>
  <Application>Microsoft Office PowerPoint</Application>
  <PresentationFormat>Widescreen</PresentationFormat>
  <Paragraphs>36</Paragraphs>
  <Slides>5</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5</vt:i4>
      </vt:variant>
    </vt:vector>
  </HeadingPairs>
  <TitlesOfParts>
    <vt:vector size="11" baseType="lpstr">
      <vt:lpstr>Arial</vt:lpstr>
      <vt:lpstr>Arial Narrow</vt:lpstr>
      <vt:lpstr>Calibri</vt:lpstr>
      <vt:lpstr>Stencil</vt:lpstr>
      <vt:lpstr>Verdana</vt:lpstr>
      <vt:lpstr>Office Theme</vt:lpstr>
      <vt:lpstr>Fishing in Uganda</vt:lpstr>
      <vt:lpstr>Aquaculture:</vt:lpstr>
      <vt:lpstr>Types of fish harvested in Uganda:</vt:lpstr>
      <vt:lpstr>Contribution to the economy</vt:lpstr>
      <vt:lpstr>Reflection of fishing statistics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Fishing in uganda</dc:title>
  <dc:creator>daudi</dc:creator>
  <cp:lastModifiedBy>daudi</cp:lastModifiedBy>
  <cp:revision>4</cp:revision>
  <dcterms:created xsi:type="dcterms:W3CDTF">2019-07-09T15:55:34Z</dcterms:created>
  <dcterms:modified xsi:type="dcterms:W3CDTF">2019-07-09T16:27:57Z</dcterms:modified>
</cp:coreProperties>
</file>

<file path=docProps/thumbnail.jpeg>
</file>